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5143500" type="screen16x9"/>
  <p:notesSz cx="9312275" cy="7026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80" autoAdjust="0"/>
    <p:restoredTop sz="94747" autoAdjust="0"/>
  </p:normalViewPr>
  <p:slideViewPr>
    <p:cSldViewPr>
      <p:cViewPr varScale="1">
        <p:scale>
          <a:sx n="58" d="100"/>
          <a:sy n="58" d="100"/>
        </p:scale>
        <p:origin x="-84" y="-17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106" y="-96"/>
      </p:cViewPr>
      <p:guideLst>
        <p:guide orient="horz" pos="2213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SCI 222 Dry Adiabatic Processes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E4A7D26B-2877-4A7F-8203-E421993DBCEA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4834C8C6-5666-49A7-99FA-598270A8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0875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SCI 222 Dry Adiabatic Processes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006C8F11-C269-4F07-8BFA-9701C36A0F3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4575" y="527050"/>
            <a:ext cx="4684713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228" y="3337481"/>
            <a:ext cx="7449820" cy="31618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064D0801-BE6E-458E-815B-DD7E6C9D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5123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0801-BE6E-458E-815B-DD7E6C9DAB93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SCI 222 Dry Adiabatic Processes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24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9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99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3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90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84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8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3AE2-E44C-4C0F-8808-2FF2F4E19B4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Adiabatic Expansion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571500"/>
          </a:xfrm>
        </p:spPr>
        <p:txBody>
          <a:bodyPr/>
          <a:lstStyle/>
          <a:p>
            <a:r>
              <a:rPr lang="en-US" dirty="0" smtClean="0"/>
              <a:t>And compression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" y="3943350"/>
            <a:ext cx="2895600" cy="57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§6.1–6.3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Diesel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Extensive fast compression can raise a temperature enough to cause ignition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9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Adiabatic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taking place without heat flow</a:t>
            </a:r>
          </a:p>
          <a:p>
            <a:r>
              <a:rPr lang="en-US" dirty="0" smtClean="0"/>
              <a:t>Heat = energy transfer due to a temperature difference</a:t>
            </a:r>
            <a:endParaRPr lang="en-US" dirty="0"/>
          </a:p>
          <a:p>
            <a:r>
              <a:rPr lang="en-US" dirty="0" smtClean="0"/>
              <a:t>Processes too sudden for significant heat transfer are effectively adiabatic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8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of a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Gas molecules speed up as they collide with advancing piston</a:t>
            </a:r>
          </a:p>
          <a:p>
            <a:r>
              <a:rPr lang="en-US" dirty="0" smtClean="0"/>
              <a:t>Temperature  increases</a:t>
            </a:r>
          </a:p>
          <a:p>
            <a:r>
              <a:rPr lang="en-US" dirty="0" smtClean="0"/>
              <a:t>Energy gained by work, not heat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15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 of a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Gas molecules slow down as they collide with retreating piston</a:t>
            </a:r>
          </a:p>
          <a:p>
            <a:r>
              <a:rPr lang="en-US" dirty="0" smtClean="0"/>
              <a:t>Temperature  </a:t>
            </a:r>
            <a:r>
              <a:rPr lang="en-US" dirty="0" smtClean="0">
                <a:solidFill>
                  <a:schemeClr val="accent2"/>
                </a:solidFill>
              </a:rPr>
              <a:t>de</a:t>
            </a:r>
            <a:r>
              <a:rPr lang="en-US" dirty="0" smtClean="0"/>
              <a:t>creases</a:t>
            </a:r>
          </a:p>
          <a:p>
            <a:r>
              <a:rPr lang="en-US" dirty="0" smtClean="0"/>
              <a:t>Energy lost by work, not heat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3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Rising Gas Parcel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Pressure decreases as parcel rises</a:t>
            </a:r>
          </a:p>
          <a:p>
            <a:r>
              <a:rPr lang="en-US" dirty="0" smtClean="0"/>
              <a:t>Gas expands</a:t>
            </a:r>
          </a:p>
          <a:p>
            <a:r>
              <a:rPr lang="en-US" dirty="0" smtClean="0"/>
              <a:t>Temperature drops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48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Dry Adiabatic Lapse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Temperature decreases with increasing altitude</a:t>
            </a:r>
          </a:p>
          <a:p>
            <a:r>
              <a:rPr lang="en-US" dirty="0" smtClean="0"/>
              <a:t>About 10 °C per kilometer</a:t>
            </a:r>
          </a:p>
          <a:p>
            <a:pPr lvl="1"/>
            <a:r>
              <a:rPr lang="en-US" dirty="0" smtClean="0"/>
              <a:t>5.5 °F per 1000 </a:t>
            </a:r>
            <a:r>
              <a:rPr lang="en-US" dirty="0" err="1" smtClean="0"/>
              <a:t>ft</a:t>
            </a:r>
            <a:endParaRPr lang="en-US" dirty="0" smtClean="0"/>
          </a:p>
          <a:p>
            <a:r>
              <a:rPr lang="en-US" dirty="0" smtClean="0"/>
              <a:t>Environmental Lapse Rate may be different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71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Stability and Inversions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AOTBE, warmer air is more buoyant than cooler air</a:t>
            </a:r>
          </a:p>
          <a:p>
            <a:r>
              <a:rPr lang="en-US" dirty="0" smtClean="0"/>
              <a:t>A parcel of warm air will rise</a:t>
            </a:r>
          </a:p>
          <a:p>
            <a:r>
              <a:rPr lang="en-US" dirty="0" smtClean="0"/>
              <a:t>The parcel’s temperature drops as the parcel rises</a:t>
            </a:r>
          </a:p>
          <a:p>
            <a:r>
              <a:rPr lang="en-US" dirty="0" smtClean="0"/>
              <a:t>It rises until it reaches the same temperature as the surrounding 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24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Stability and Inversions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dirty="0" smtClean="0"/>
              <a:t>If the environmental temperature decreases with height faster than the rising parcel cools, the parcel will continue to rise.</a:t>
            </a:r>
          </a:p>
          <a:p>
            <a:pPr>
              <a:buClr>
                <a:schemeClr val="tx2"/>
              </a:buClr>
            </a:pPr>
            <a:r>
              <a:rPr lang="en-US" dirty="0" smtClean="0">
                <a:solidFill>
                  <a:schemeClr val="bg2"/>
                </a:solidFill>
              </a:rPr>
              <a:t>Unstable </a:t>
            </a:r>
            <a:r>
              <a:rPr lang="en-US" dirty="0" smtClean="0"/>
              <a:t>atmosphere</a:t>
            </a:r>
          </a:p>
        </p:txBody>
      </p:sp>
    </p:spTree>
    <p:extLst>
      <p:ext uri="{BB962C8B-B14F-4D97-AF65-F5344CB8AC3E}">
        <p14:creationId xmlns:p14="http://schemas.microsoft.com/office/powerpoint/2010/main" val="286665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Stability and Inversions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dirty="0" smtClean="0"/>
              <a:t>If the environmental temperature decreases with height more slowly than the rising parcel cools, the parcel will stop rising</a:t>
            </a:r>
          </a:p>
          <a:p>
            <a:pPr>
              <a:buClr>
                <a:schemeClr val="tx2"/>
              </a:buClr>
            </a:pPr>
            <a:r>
              <a:rPr lang="en-US" dirty="0">
                <a:solidFill>
                  <a:schemeClr val="bg2"/>
                </a:solidFill>
              </a:rPr>
              <a:t>S</a:t>
            </a:r>
            <a:r>
              <a:rPr lang="en-US" dirty="0" smtClean="0">
                <a:solidFill>
                  <a:schemeClr val="bg2"/>
                </a:solidFill>
              </a:rPr>
              <a:t>table </a:t>
            </a:r>
            <a:r>
              <a:rPr lang="en-US" dirty="0" smtClean="0"/>
              <a:t>atmosphere</a:t>
            </a:r>
          </a:p>
        </p:txBody>
      </p:sp>
    </p:spTree>
    <p:extLst>
      <p:ext uri="{BB962C8B-B14F-4D97-AF65-F5344CB8AC3E}">
        <p14:creationId xmlns:p14="http://schemas.microsoft.com/office/powerpoint/2010/main" val="45756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31">
      <a:dk1>
        <a:srgbClr val="000000"/>
      </a:dk1>
      <a:lt1>
        <a:srgbClr val="FF5050"/>
      </a:lt1>
      <a:dk2>
        <a:srgbClr val="003366"/>
      </a:dk2>
      <a:lt2>
        <a:srgbClr val="CC00FF"/>
      </a:lt2>
      <a:accent1>
        <a:srgbClr val="993300"/>
      </a:accent1>
      <a:accent2>
        <a:srgbClr val="0000FF"/>
      </a:accent2>
      <a:accent3>
        <a:srgbClr val="CC0000"/>
      </a:accent3>
      <a:accent4>
        <a:srgbClr val="006600"/>
      </a:accent4>
      <a:accent5>
        <a:srgbClr val="00CC00"/>
      </a:accent5>
      <a:accent6>
        <a:srgbClr val="7030A0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227</Words>
  <Application>Microsoft Office PowerPoint</Application>
  <PresentationFormat>On-screen Show (16:9)</PresentationFormat>
  <Paragraphs>39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Adiabatic Expansion</vt:lpstr>
      <vt:lpstr>Adiabatic</vt:lpstr>
      <vt:lpstr>Compression of a Gas</vt:lpstr>
      <vt:lpstr>Expansion of a Gas</vt:lpstr>
      <vt:lpstr>Rising Gas Parcel</vt:lpstr>
      <vt:lpstr>Dry Adiabatic Lapse Rate</vt:lpstr>
      <vt:lpstr>Stability and Inversions</vt:lpstr>
      <vt:lpstr>Stability and Inversions</vt:lpstr>
      <vt:lpstr>Stability and Inversions</vt:lpstr>
      <vt:lpstr>Diesel Effect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Barrans</dc:creator>
  <cp:lastModifiedBy>Richard Barrans</cp:lastModifiedBy>
  <cp:revision>26</cp:revision>
  <cp:lastPrinted>2023-03-03T17:26:52Z</cp:lastPrinted>
  <dcterms:created xsi:type="dcterms:W3CDTF">2021-03-23T14:54:54Z</dcterms:created>
  <dcterms:modified xsi:type="dcterms:W3CDTF">2023-03-03T19:08:37Z</dcterms:modified>
</cp:coreProperties>
</file>